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64" r:id="rId2"/>
    <p:sldId id="393" r:id="rId3"/>
    <p:sldId id="572" r:id="rId4"/>
    <p:sldId id="560" r:id="rId5"/>
    <p:sldId id="569" r:id="rId6"/>
    <p:sldId id="571" r:id="rId7"/>
    <p:sldId id="570" r:id="rId8"/>
    <p:sldId id="568" r:id="rId9"/>
    <p:sldId id="558" r:id="rId1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mith, Wayne W" initials="SWW" lastIdx="1" clrIdx="0">
    <p:extLst>
      <p:ext uri="{19B8F6BF-5375-455C-9EA6-DF929625EA0E}">
        <p15:presenceInfo xmlns:p15="http://schemas.microsoft.com/office/powerpoint/2012/main" userId="S::wayne.smith@csun.edu::0be109f7-33b2-40be-a81a-4fbaa958e1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51" autoAdjust="0"/>
    <p:restoredTop sz="92153" autoAdjust="0"/>
  </p:normalViewPr>
  <p:slideViewPr>
    <p:cSldViewPr>
      <p:cViewPr varScale="1">
        <p:scale>
          <a:sx n="59" d="100"/>
          <a:sy n="59" d="100"/>
        </p:scale>
        <p:origin x="78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8638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A707E59-0719-4846-9723-44EDE2BB42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98704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C011DC-FDC0-4848-9423-D3C218CC6F79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721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CBAB0-CE34-47EA-B7C4-A6DA84D2C1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9341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7830F-B73D-483A-86F5-DAF23BD035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18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81A6B-9175-45F3-89B4-E45E20E3E8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5671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4C801-21FA-4E3D-81B2-BD15D7697D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70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latin typeface="Corbel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Corbel" pitchFamily="34" charset="0"/>
                <a:cs typeface="Calibri" pitchFamily="34" charset="0"/>
              </a:defRPr>
            </a:lvl1pPr>
            <a:lvl2pPr>
              <a:defRPr sz="2400">
                <a:latin typeface="Corbel" pitchFamily="34" charset="0"/>
                <a:cs typeface="Calibri" pitchFamily="34" charset="0"/>
              </a:defRPr>
            </a:lvl2pPr>
            <a:lvl3pPr>
              <a:defRPr sz="2000">
                <a:latin typeface="Corbel" pitchFamily="34" charset="0"/>
                <a:cs typeface="Calibri" pitchFamily="34" charset="0"/>
              </a:defRPr>
            </a:lvl3pPr>
            <a:lvl4pPr>
              <a:defRPr sz="1800">
                <a:latin typeface="Corbel" pitchFamily="34" charset="0"/>
                <a:cs typeface="Calibri" pitchFamily="34" charset="0"/>
              </a:defRPr>
            </a:lvl4pPr>
            <a:lvl5pPr>
              <a:defRPr sz="1800">
                <a:latin typeface="Corbel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1FD94-992F-4CB2-AF3E-ECFB9D8DC2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7433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20D13-0C7E-4176-AF4E-A80D235ECB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5144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09E26-7464-4969-87B3-84FFF5B4D0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124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9D0AD-D9CE-413E-9FFC-A4E976296C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4848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476F3-F43D-4D70-A385-98C5C6032B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3404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0227E-D10F-4E2A-B5AC-D5BF48B4FF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7212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6370C-A1D6-4B3C-B3D0-37B2F68B87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457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C3465-24EF-4284-939A-A18884C801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182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CDE3E01-F121-44FA-B027-0C6BFC0CB4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ws@csun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7350" y="255588"/>
            <a:ext cx="8070850" cy="1079500"/>
          </a:xfrm>
        </p:spPr>
        <p:txBody>
          <a:bodyPr/>
          <a:lstStyle/>
          <a:p>
            <a:pPr algn="r" eaLnBrk="1" hangingPunct="1"/>
            <a:r>
              <a:rPr lang="en-US" altLang="en-US" sz="2800" dirty="0">
                <a:latin typeface="Corbel" panose="020B0503020204020204" pitchFamily="34" charset="0"/>
              </a:rPr>
              <a:t>BUS 312 Artisan Emporium Case</a:t>
            </a:r>
            <a:endParaRPr lang="en-US" altLang="en-US" sz="2800" b="1" dirty="0">
              <a:latin typeface="Corbel" panose="020B0503020204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62250" y="3513000"/>
            <a:ext cx="5715000" cy="1676400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</a:pPr>
            <a:r>
              <a:rPr lang="en-US" altLang="en-US" sz="2400" i="1" dirty="0"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Wayne Smith, Ph.D</a:t>
            </a:r>
            <a:r>
              <a:rPr lang="en-US" altLang="en-US" sz="2400" dirty="0"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r" eaLnBrk="1" hangingPunct="1">
              <a:lnSpc>
                <a:spcPct val="90000"/>
              </a:lnSpc>
            </a:pPr>
            <a:r>
              <a:rPr lang="en-US" altLang="en-US" sz="2400" dirty="0"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Department of Management</a:t>
            </a:r>
          </a:p>
          <a:p>
            <a:pPr algn="r" eaLnBrk="1" hangingPunct="1">
              <a:lnSpc>
                <a:spcPct val="90000"/>
              </a:lnSpc>
            </a:pPr>
            <a:r>
              <a:rPr lang="en-US" altLang="en-US" sz="2400" dirty="0"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CSU Northridge</a:t>
            </a:r>
          </a:p>
          <a:p>
            <a:pPr algn="r" eaLnBrk="1" hangingPunct="1">
              <a:lnSpc>
                <a:spcPct val="90000"/>
              </a:lnSpc>
            </a:pPr>
            <a:r>
              <a:rPr lang="en-US" altLang="en-US" sz="2400" dirty="0">
                <a:latin typeface="Consolas" panose="020B0609020204030204" pitchFamily="49" charset="0"/>
                <a:cs typeface="Consolas" panose="020B0609020204030204" pitchFamily="49" charset="0"/>
                <a:hlinkClick r:id="rId3"/>
              </a:rPr>
              <a:t>ws@csun.edu</a:t>
            </a:r>
            <a:endParaRPr lang="en-US" alt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076" name="Rectangle 2"/>
          <p:cNvSpPr txBox="1">
            <a:spLocks noChangeArrowheads="1"/>
          </p:cNvSpPr>
          <p:nvPr/>
        </p:nvSpPr>
        <p:spPr bwMode="auto">
          <a:xfrm>
            <a:off x="3657601" y="1549127"/>
            <a:ext cx="4799012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tx2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Analysis – Predictive Analytics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tx2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(theory and practice)</a:t>
            </a:r>
          </a:p>
        </p:txBody>
      </p:sp>
      <p:pic>
        <p:nvPicPr>
          <p:cNvPr id="307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1524000"/>
            <a:ext cx="280828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  <p:bldP spid="307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Questions (1/2)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8450"/>
            <a:ext cx="8229600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Any possible future compensatory payment needs to be procedurally correct as defined in the law.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/>
              <a:t>Case</a:t>
            </a:r>
            <a:r>
              <a:rPr lang="en-US" sz="2000" dirty="0"/>
              <a:t>: How does the law suggest that an estimate for a possible future payment from Artisan Emporium to Ms. Kim be calculated without </a:t>
            </a:r>
            <a:r>
              <a:rPr lang="en-US" sz="2000" i="1" dirty="0"/>
              <a:t>understating</a:t>
            </a:r>
            <a:r>
              <a:rPr lang="en-US" sz="2000" dirty="0"/>
              <a:t> or </a:t>
            </a:r>
            <a:r>
              <a:rPr lang="en-US" sz="2000" i="1" dirty="0"/>
              <a:t>overstating</a:t>
            </a:r>
            <a:r>
              <a:rPr lang="en-US" sz="2000" dirty="0"/>
              <a:t> the value?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Nominal (</a:t>
            </a:r>
            <a:r>
              <a:rPr lang="en-US" sz="2400" i="1" dirty="0"/>
              <a:t>not adjusted</a:t>
            </a:r>
            <a:r>
              <a:rPr lang="en-US" sz="2400" dirty="0"/>
              <a:t>) Income is different than Real (</a:t>
            </a:r>
            <a:r>
              <a:rPr lang="en-US" sz="2400" i="1" dirty="0"/>
              <a:t>inflation adjusted</a:t>
            </a:r>
            <a:r>
              <a:rPr lang="en-US" sz="2400" dirty="0"/>
              <a:t>) Income.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/>
              <a:t>Case</a:t>
            </a:r>
            <a:r>
              <a:rPr lang="en-US" sz="2000" dirty="0"/>
              <a:t>: </a:t>
            </a:r>
            <a:r>
              <a:rPr lang="en-US" sz="2000" i="1" dirty="0"/>
              <a:t>Inflation</a:t>
            </a:r>
            <a:r>
              <a:rPr lang="en-US" sz="2000" dirty="0"/>
              <a:t> (often) and </a:t>
            </a:r>
            <a:r>
              <a:rPr lang="en-US" sz="2000" i="1" dirty="0"/>
              <a:t>deflation</a:t>
            </a:r>
            <a:r>
              <a:rPr lang="en-US" sz="2000" dirty="0"/>
              <a:t> (occasionally) affects the purchasing power for the past and for the future for all individuals, including for Ms. Kim.  How do we account for that effect accurately?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1FD94-992F-4CB2-AF3E-ECFB9D8DC22A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87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Questions (2/2)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8450"/>
            <a:ext cx="8229600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We need a “starting place” to estimate a possible future payment.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/>
              <a:t>Case</a:t>
            </a:r>
            <a:r>
              <a:rPr lang="en-US" sz="2000" dirty="0"/>
              <a:t>: What is the “middle” of the Real Income?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/>
              <a:t>Case</a:t>
            </a:r>
            <a:r>
              <a:rPr lang="en-US" sz="2000" dirty="0"/>
              <a:t>: How might the price index grow (change) in the future?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We need to calculate a possible future payment correctly.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/>
              <a:t>Case</a:t>
            </a:r>
            <a:r>
              <a:rPr lang="en-US" sz="2000" dirty="0"/>
              <a:t>: How do we calculate an estimated Gross Income (i.e., from the past data, both using a “middle” and a “growth” over time)?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/>
              <a:t>Case</a:t>
            </a:r>
            <a:r>
              <a:rPr lang="en-US" sz="2000" dirty="0"/>
              <a:t>: How do we calculate an estimated Net Income (i.e. less taxes)?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/>
              <a:t>Case</a:t>
            </a:r>
            <a:r>
              <a:rPr lang="en-US" sz="2000" dirty="0"/>
              <a:t>: How do we handle the relevant time value of money issue (i.e., estimates are in the future but the decision needs to made earlier)?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/>
              <a:t>Case</a:t>
            </a:r>
            <a:r>
              <a:rPr lang="en-US" sz="2000" dirty="0"/>
              <a:t>: How do we find the sum/total as the final value?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Everyone wants to know what is the most appropriate value.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/>
              <a:t>Case</a:t>
            </a:r>
            <a:r>
              <a:rPr lang="en-US" sz="2000" dirty="0"/>
              <a:t>: How does Ms. Kim’s payment calculations compare with our payment calculations?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1FD94-992F-4CB2-AF3E-ECFB9D8DC22A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845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Economics Issue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1FD94-992F-4CB2-AF3E-ECFB9D8DC22A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CE029E-EC7C-4620-99E0-8597CEABA1F3}"/>
              </a:ext>
            </a:extLst>
          </p:cNvPr>
          <p:cNvSpPr txBox="1"/>
          <p:nvPr/>
        </p:nvSpPr>
        <p:spPr>
          <a:xfrm>
            <a:off x="459059" y="6101318"/>
            <a:ext cx="3668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Case Text and Case Data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3C13F4-0537-4708-BB8A-2C7937DA34F8}"/>
              </a:ext>
            </a:extLst>
          </p:cNvPr>
          <p:cNvSpPr/>
          <p:nvPr/>
        </p:nvSpPr>
        <p:spPr>
          <a:xfrm>
            <a:off x="1143000" y="3276600"/>
            <a:ext cx="6781800" cy="76200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4BFD01-CCC1-4EB2-8ACF-8CBE11B0733A}"/>
              </a:ext>
            </a:extLst>
          </p:cNvPr>
          <p:cNvCxnSpPr>
            <a:cxnSpLocks/>
          </p:cNvCxnSpPr>
          <p:nvPr/>
        </p:nvCxnSpPr>
        <p:spPr>
          <a:xfrm>
            <a:off x="1524000" y="2985697"/>
            <a:ext cx="0" cy="228600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2FBC354-C43C-4573-9D79-39335D0948E0}"/>
              </a:ext>
            </a:extLst>
          </p:cNvPr>
          <p:cNvCxnSpPr>
            <a:cxnSpLocks/>
          </p:cNvCxnSpPr>
          <p:nvPr/>
        </p:nvCxnSpPr>
        <p:spPr>
          <a:xfrm>
            <a:off x="1752600" y="2985697"/>
            <a:ext cx="0" cy="228600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1E91181-0DD8-41A0-8215-6BC97DB9BCDA}"/>
              </a:ext>
            </a:extLst>
          </p:cNvPr>
          <p:cNvCxnSpPr>
            <a:cxnSpLocks/>
          </p:cNvCxnSpPr>
          <p:nvPr/>
        </p:nvCxnSpPr>
        <p:spPr>
          <a:xfrm>
            <a:off x="1981200" y="2985697"/>
            <a:ext cx="0" cy="228600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30E35F7-6028-4DCA-BFF2-AA0FE039B673}"/>
              </a:ext>
            </a:extLst>
          </p:cNvPr>
          <p:cNvCxnSpPr>
            <a:cxnSpLocks/>
          </p:cNvCxnSpPr>
          <p:nvPr/>
        </p:nvCxnSpPr>
        <p:spPr>
          <a:xfrm>
            <a:off x="2209800" y="2985697"/>
            <a:ext cx="0" cy="228600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2AD20B1-8740-4746-AB53-292F5D08FAED}"/>
              </a:ext>
            </a:extLst>
          </p:cNvPr>
          <p:cNvCxnSpPr>
            <a:cxnSpLocks/>
          </p:cNvCxnSpPr>
          <p:nvPr/>
        </p:nvCxnSpPr>
        <p:spPr>
          <a:xfrm>
            <a:off x="2438400" y="2985697"/>
            <a:ext cx="0" cy="228600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F04919A-0308-4972-88FF-1BAD4F8E20FA}"/>
              </a:ext>
            </a:extLst>
          </p:cNvPr>
          <p:cNvCxnSpPr>
            <a:cxnSpLocks/>
          </p:cNvCxnSpPr>
          <p:nvPr/>
        </p:nvCxnSpPr>
        <p:spPr>
          <a:xfrm>
            <a:off x="2667000" y="2985697"/>
            <a:ext cx="0" cy="228600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F618585-8156-4154-8349-BBEAF095D524}"/>
              </a:ext>
            </a:extLst>
          </p:cNvPr>
          <p:cNvCxnSpPr>
            <a:cxnSpLocks/>
          </p:cNvCxnSpPr>
          <p:nvPr/>
        </p:nvCxnSpPr>
        <p:spPr>
          <a:xfrm>
            <a:off x="2895600" y="2985697"/>
            <a:ext cx="0" cy="228600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EA39065-B38D-4C70-9FBB-5E19AAFFD623}"/>
              </a:ext>
            </a:extLst>
          </p:cNvPr>
          <p:cNvCxnSpPr>
            <a:cxnSpLocks/>
          </p:cNvCxnSpPr>
          <p:nvPr/>
        </p:nvCxnSpPr>
        <p:spPr>
          <a:xfrm>
            <a:off x="3124200" y="2985697"/>
            <a:ext cx="0" cy="228600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90BE9CC-AE53-4608-847B-E12492883FF1}"/>
              </a:ext>
            </a:extLst>
          </p:cNvPr>
          <p:cNvCxnSpPr>
            <a:cxnSpLocks/>
          </p:cNvCxnSpPr>
          <p:nvPr/>
        </p:nvCxnSpPr>
        <p:spPr>
          <a:xfrm>
            <a:off x="3352800" y="2985697"/>
            <a:ext cx="0" cy="228600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2B62504-0C23-485E-BCFF-F5666BA2260A}"/>
              </a:ext>
            </a:extLst>
          </p:cNvPr>
          <p:cNvCxnSpPr>
            <a:cxnSpLocks/>
          </p:cNvCxnSpPr>
          <p:nvPr/>
        </p:nvCxnSpPr>
        <p:spPr>
          <a:xfrm>
            <a:off x="3581400" y="2985697"/>
            <a:ext cx="0" cy="228600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05E9230-544A-4833-BCE6-62191524E758}"/>
              </a:ext>
            </a:extLst>
          </p:cNvPr>
          <p:cNvCxnSpPr>
            <a:cxnSpLocks/>
          </p:cNvCxnSpPr>
          <p:nvPr/>
        </p:nvCxnSpPr>
        <p:spPr>
          <a:xfrm>
            <a:off x="3810000" y="2985697"/>
            <a:ext cx="0" cy="228600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27F609A-B552-4F2B-9BD1-8453F55A425F}"/>
              </a:ext>
            </a:extLst>
          </p:cNvPr>
          <p:cNvCxnSpPr>
            <a:cxnSpLocks/>
          </p:cNvCxnSpPr>
          <p:nvPr/>
        </p:nvCxnSpPr>
        <p:spPr>
          <a:xfrm>
            <a:off x="4038600" y="2985697"/>
            <a:ext cx="0" cy="228600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78919AA-7E7B-4282-A586-EB9ADB6DF522}"/>
              </a:ext>
            </a:extLst>
          </p:cNvPr>
          <p:cNvCxnSpPr>
            <a:cxnSpLocks/>
          </p:cNvCxnSpPr>
          <p:nvPr/>
        </p:nvCxnSpPr>
        <p:spPr>
          <a:xfrm>
            <a:off x="4267200" y="2985697"/>
            <a:ext cx="0" cy="228600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8D32F72-C257-445E-8C52-E0A351958A25}"/>
              </a:ext>
            </a:extLst>
          </p:cNvPr>
          <p:cNvCxnSpPr>
            <a:cxnSpLocks/>
          </p:cNvCxnSpPr>
          <p:nvPr/>
        </p:nvCxnSpPr>
        <p:spPr>
          <a:xfrm>
            <a:off x="4495800" y="2985697"/>
            <a:ext cx="0" cy="228600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BE97AFE-B5CA-4EFB-BFCA-58465B7AF4FA}"/>
              </a:ext>
            </a:extLst>
          </p:cNvPr>
          <p:cNvCxnSpPr>
            <a:cxnSpLocks/>
          </p:cNvCxnSpPr>
          <p:nvPr/>
        </p:nvCxnSpPr>
        <p:spPr>
          <a:xfrm>
            <a:off x="4724400" y="2985697"/>
            <a:ext cx="0" cy="228600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120A8F7-005F-4599-A6FD-6DE30BB676C0}"/>
              </a:ext>
            </a:extLst>
          </p:cNvPr>
          <p:cNvCxnSpPr>
            <a:cxnSpLocks/>
          </p:cNvCxnSpPr>
          <p:nvPr/>
        </p:nvCxnSpPr>
        <p:spPr>
          <a:xfrm>
            <a:off x="4953000" y="2985697"/>
            <a:ext cx="0" cy="228600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1118DAD-96F4-4773-9DC5-55863ED5FA13}"/>
              </a:ext>
            </a:extLst>
          </p:cNvPr>
          <p:cNvCxnSpPr>
            <a:cxnSpLocks/>
          </p:cNvCxnSpPr>
          <p:nvPr/>
        </p:nvCxnSpPr>
        <p:spPr>
          <a:xfrm>
            <a:off x="5181600" y="2985697"/>
            <a:ext cx="0" cy="228600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DE1F206-03C4-4C7D-B9A2-98365CD4A397}"/>
              </a:ext>
            </a:extLst>
          </p:cNvPr>
          <p:cNvCxnSpPr>
            <a:cxnSpLocks/>
          </p:cNvCxnSpPr>
          <p:nvPr/>
        </p:nvCxnSpPr>
        <p:spPr>
          <a:xfrm>
            <a:off x="5410200" y="2985697"/>
            <a:ext cx="0" cy="228600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4D6B716-502E-4454-A077-856005DF166E}"/>
              </a:ext>
            </a:extLst>
          </p:cNvPr>
          <p:cNvCxnSpPr>
            <a:cxnSpLocks/>
          </p:cNvCxnSpPr>
          <p:nvPr/>
        </p:nvCxnSpPr>
        <p:spPr>
          <a:xfrm>
            <a:off x="5638800" y="2985697"/>
            <a:ext cx="0" cy="228600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3D17552-AEE5-4161-B3F4-B93B6025150F}"/>
              </a:ext>
            </a:extLst>
          </p:cNvPr>
          <p:cNvCxnSpPr>
            <a:cxnSpLocks/>
          </p:cNvCxnSpPr>
          <p:nvPr/>
        </p:nvCxnSpPr>
        <p:spPr>
          <a:xfrm>
            <a:off x="5867400" y="2985697"/>
            <a:ext cx="0" cy="228600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F99513A-9A39-4F1A-9028-89C47AE2ADEB}"/>
              </a:ext>
            </a:extLst>
          </p:cNvPr>
          <p:cNvCxnSpPr>
            <a:cxnSpLocks/>
          </p:cNvCxnSpPr>
          <p:nvPr/>
        </p:nvCxnSpPr>
        <p:spPr>
          <a:xfrm>
            <a:off x="6096000" y="2985697"/>
            <a:ext cx="0" cy="228600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CD5A03A-75EB-4D0E-9E6E-DB95BE1EFFB1}"/>
              </a:ext>
            </a:extLst>
          </p:cNvPr>
          <p:cNvCxnSpPr>
            <a:cxnSpLocks/>
          </p:cNvCxnSpPr>
          <p:nvPr/>
        </p:nvCxnSpPr>
        <p:spPr>
          <a:xfrm>
            <a:off x="6324600" y="2985697"/>
            <a:ext cx="0" cy="228600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4ECF95C-2C18-42B4-8517-37F633CF8A25}"/>
              </a:ext>
            </a:extLst>
          </p:cNvPr>
          <p:cNvCxnSpPr>
            <a:cxnSpLocks/>
          </p:cNvCxnSpPr>
          <p:nvPr/>
        </p:nvCxnSpPr>
        <p:spPr>
          <a:xfrm>
            <a:off x="6553200" y="2985697"/>
            <a:ext cx="0" cy="228600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72144C9-ED0D-4FD6-888F-DCE10A887CE1}"/>
              </a:ext>
            </a:extLst>
          </p:cNvPr>
          <p:cNvCxnSpPr>
            <a:cxnSpLocks/>
          </p:cNvCxnSpPr>
          <p:nvPr/>
        </p:nvCxnSpPr>
        <p:spPr>
          <a:xfrm>
            <a:off x="6781800" y="2985697"/>
            <a:ext cx="0" cy="228600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F8128E9-FA8D-4C8E-AF89-3BB1EB9F0152}"/>
              </a:ext>
            </a:extLst>
          </p:cNvPr>
          <p:cNvCxnSpPr>
            <a:cxnSpLocks/>
          </p:cNvCxnSpPr>
          <p:nvPr/>
        </p:nvCxnSpPr>
        <p:spPr>
          <a:xfrm>
            <a:off x="7010400" y="2985697"/>
            <a:ext cx="0" cy="228600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1583B6E-66EB-4DBA-ADAB-3311F90BD431}"/>
              </a:ext>
            </a:extLst>
          </p:cNvPr>
          <p:cNvCxnSpPr>
            <a:cxnSpLocks/>
          </p:cNvCxnSpPr>
          <p:nvPr/>
        </p:nvCxnSpPr>
        <p:spPr>
          <a:xfrm>
            <a:off x="7239000" y="2985697"/>
            <a:ext cx="0" cy="228600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0585C0D-8C8A-4FE3-B472-B18A7A05CA32}"/>
              </a:ext>
            </a:extLst>
          </p:cNvPr>
          <p:cNvCxnSpPr>
            <a:cxnSpLocks/>
          </p:cNvCxnSpPr>
          <p:nvPr/>
        </p:nvCxnSpPr>
        <p:spPr>
          <a:xfrm>
            <a:off x="7467600" y="2985697"/>
            <a:ext cx="0" cy="228600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C4AF7377-C66B-4C1D-8C26-386144A78ED0}"/>
              </a:ext>
            </a:extLst>
          </p:cNvPr>
          <p:cNvSpPr txBox="1"/>
          <p:nvPr/>
        </p:nvSpPr>
        <p:spPr>
          <a:xfrm rot="5400000">
            <a:off x="1175186" y="543584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2001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25940DA-D993-4C04-87C3-397F486A95C3}"/>
              </a:ext>
            </a:extLst>
          </p:cNvPr>
          <p:cNvSpPr txBox="1"/>
          <p:nvPr/>
        </p:nvSpPr>
        <p:spPr>
          <a:xfrm rot="5400000">
            <a:off x="4389636" y="543584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2015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2E7C97F-17E3-423C-8EC3-EF3F7429D26F}"/>
              </a:ext>
            </a:extLst>
          </p:cNvPr>
          <p:cNvSpPr txBox="1"/>
          <p:nvPr/>
        </p:nvSpPr>
        <p:spPr>
          <a:xfrm rot="5400000">
            <a:off x="4604186" y="543584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2016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62CB2A0-A1F1-4B9F-A117-97986FDD50AD}"/>
              </a:ext>
            </a:extLst>
          </p:cNvPr>
          <p:cNvSpPr txBox="1"/>
          <p:nvPr/>
        </p:nvSpPr>
        <p:spPr>
          <a:xfrm rot="5400000">
            <a:off x="7118786" y="543584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2027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97CA979-0024-42E4-A66B-23358D8BD69D}"/>
              </a:ext>
            </a:extLst>
          </p:cNvPr>
          <p:cNvSpPr txBox="1"/>
          <p:nvPr/>
        </p:nvSpPr>
        <p:spPr>
          <a:xfrm>
            <a:off x="3763531" y="3447503"/>
            <a:ext cx="164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Case Timeline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77F5AE8-24DC-46A6-8C5E-3AFE52CBCAF7}"/>
              </a:ext>
            </a:extLst>
          </p:cNvPr>
          <p:cNvSpPr txBox="1"/>
          <p:nvPr/>
        </p:nvSpPr>
        <p:spPr>
          <a:xfrm>
            <a:off x="811838" y="1420720"/>
            <a:ext cx="4826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Have: Gross (</a:t>
            </a:r>
            <a:r>
              <a:rPr lang="en-US" i="1" dirty="0"/>
              <a:t>unadjusted</a:t>
            </a:r>
            <a:r>
              <a:rPr lang="en-US" dirty="0"/>
              <a:t> for inflation) Income</a:t>
            </a:r>
          </a:p>
          <a:p>
            <a:r>
              <a:rPr lang="en-US" dirty="0"/>
              <a:t>Need: Real (</a:t>
            </a:r>
            <a:r>
              <a:rPr lang="en-US" i="1" dirty="0"/>
              <a:t>adjusted</a:t>
            </a:r>
            <a:r>
              <a:rPr lang="en-US" dirty="0"/>
              <a:t> for inflation) Income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894846A-C51D-4DAA-81F8-E6E903A5A299}"/>
              </a:ext>
            </a:extLst>
          </p:cNvPr>
          <p:cNvSpPr txBox="1"/>
          <p:nvPr/>
        </p:nvSpPr>
        <p:spPr>
          <a:xfrm>
            <a:off x="797474" y="2053254"/>
            <a:ext cx="6532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Calc Price Index factor: Divide (Consumer) Price Index by 100</a:t>
            </a:r>
          </a:p>
          <a:p>
            <a:r>
              <a:rPr lang="en-US" dirty="0"/>
              <a:t>Calc Adj. Income: Gross Income </a:t>
            </a:r>
            <a:r>
              <a:rPr lang="en-US" i="1" dirty="0"/>
              <a:t>divided</a:t>
            </a:r>
            <a:r>
              <a:rPr lang="en-US" dirty="0"/>
              <a:t> by Price index factor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92E06CF-1EDB-4A4A-B067-98700EFEC0B4}"/>
              </a:ext>
            </a:extLst>
          </p:cNvPr>
          <p:cNvSpPr txBox="1"/>
          <p:nvPr/>
        </p:nvSpPr>
        <p:spPr>
          <a:xfrm rot="5400000">
            <a:off x="3343112" y="1907303"/>
            <a:ext cx="2616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800" dirty="0"/>
              <a:t>}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AD06673-2FC8-4F2F-9FD1-806DF042562C}"/>
              </a:ext>
            </a:extLst>
          </p:cNvPr>
          <p:cNvCxnSpPr>
            <a:cxnSpLocks/>
          </p:cNvCxnSpPr>
          <p:nvPr/>
        </p:nvCxnSpPr>
        <p:spPr>
          <a:xfrm>
            <a:off x="4800600" y="2860159"/>
            <a:ext cx="0" cy="3200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20C3ADD4-56CA-4167-BBED-EA3193407934}"/>
              </a:ext>
            </a:extLst>
          </p:cNvPr>
          <p:cNvSpPr txBox="1"/>
          <p:nvPr/>
        </p:nvSpPr>
        <p:spPr>
          <a:xfrm>
            <a:off x="4200045" y="578465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Now</a:t>
            </a:r>
          </a:p>
        </p:txBody>
      </p:sp>
    </p:spTree>
    <p:extLst>
      <p:ext uri="{BB962C8B-B14F-4D97-AF65-F5344CB8AC3E}">
        <p14:creationId xmlns:p14="http://schemas.microsoft.com/office/powerpoint/2010/main" val="3477895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Statistics Issue (Descriptive)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1FD94-992F-4CB2-AF3E-ECFB9D8DC22A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CE029E-EC7C-4620-99E0-8597CEABA1F3}"/>
              </a:ext>
            </a:extLst>
          </p:cNvPr>
          <p:cNvSpPr txBox="1"/>
          <p:nvPr/>
        </p:nvSpPr>
        <p:spPr>
          <a:xfrm>
            <a:off x="459059" y="6123109"/>
            <a:ext cx="5502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Case Text, Case Data, and Case Questions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3C13F4-0537-4708-BB8A-2C7937DA34F8}"/>
              </a:ext>
            </a:extLst>
          </p:cNvPr>
          <p:cNvSpPr/>
          <p:nvPr/>
        </p:nvSpPr>
        <p:spPr>
          <a:xfrm>
            <a:off x="1143000" y="3276600"/>
            <a:ext cx="6781800" cy="76200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4BFD01-CCC1-4EB2-8ACF-8CBE11B0733A}"/>
              </a:ext>
            </a:extLst>
          </p:cNvPr>
          <p:cNvCxnSpPr>
            <a:cxnSpLocks/>
          </p:cNvCxnSpPr>
          <p:nvPr/>
        </p:nvCxnSpPr>
        <p:spPr>
          <a:xfrm>
            <a:off x="1524000" y="2985697"/>
            <a:ext cx="0" cy="228600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2FBC354-C43C-4573-9D79-39335D0948E0}"/>
              </a:ext>
            </a:extLst>
          </p:cNvPr>
          <p:cNvCxnSpPr>
            <a:cxnSpLocks/>
          </p:cNvCxnSpPr>
          <p:nvPr/>
        </p:nvCxnSpPr>
        <p:spPr>
          <a:xfrm>
            <a:off x="1752600" y="2985697"/>
            <a:ext cx="0" cy="228600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1E91181-0DD8-41A0-8215-6BC97DB9BCDA}"/>
              </a:ext>
            </a:extLst>
          </p:cNvPr>
          <p:cNvCxnSpPr>
            <a:cxnSpLocks/>
          </p:cNvCxnSpPr>
          <p:nvPr/>
        </p:nvCxnSpPr>
        <p:spPr>
          <a:xfrm>
            <a:off x="1981200" y="2985697"/>
            <a:ext cx="0" cy="228600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30E35F7-6028-4DCA-BFF2-AA0FE039B673}"/>
              </a:ext>
            </a:extLst>
          </p:cNvPr>
          <p:cNvCxnSpPr>
            <a:cxnSpLocks/>
          </p:cNvCxnSpPr>
          <p:nvPr/>
        </p:nvCxnSpPr>
        <p:spPr>
          <a:xfrm>
            <a:off x="2209800" y="2985697"/>
            <a:ext cx="0" cy="228600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2AD20B1-8740-4746-AB53-292F5D08FAED}"/>
              </a:ext>
            </a:extLst>
          </p:cNvPr>
          <p:cNvCxnSpPr>
            <a:cxnSpLocks/>
          </p:cNvCxnSpPr>
          <p:nvPr/>
        </p:nvCxnSpPr>
        <p:spPr>
          <a:xfrm>
            <a:off x="2438400" y="2985697"/>
            <a:ext cx="0" cy="228600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F04919A-0308-4972-88FF-1BAD4F8E20FA}"/>
              </a:ext>
            </a:extLst>
          </p:cNvPr>
          <p:cNvCxnSpPr>
            <a:cxnSpLocks/>
          </p:cNvCxnSpPr>
          <p:nvPr/>
        </p:nvCxnSpPr>
        <p:spPr>
          <a:xfrm>
            <a:off x="2667000" y="2985697"/>
            <a:ext cx="0" cy="228600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F618585-8156-4154-8349-BBEAF095D524}"/>
              </a:ext>
            </a:extLst>
          </p:cNvPr>
          <p:cNvCxnSpPr>
            <a:cxnSpLocks/>
          </p:cNvCxnSpPr>
          <p:nvPr/>
        </p:nvCxnSpPr>
        <p:spPr>
          <a:xfrm>
            <a:off x="2895600" y="2985697"/>
            <a:ext cx="0" cy="228600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EA39065-B38D-4C70-9FBB-5E19AAFFD623}"/>
              </a:ext>
            </a:extLst>
          </p:cNvPr>
          <p:cNvCxnSpPr>
            <a:cxnSpLocks/>
          </p:cNvCxnSpPr>
          <p:nvPr/>
        </p:nvCxnSpPr>
        <p:spPr>
          <a:xfrm>
            <a:off x="3124200" y="2985697"/>
            <a:ext cx="0" cy="228600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90BE9CC-AE53-4608-847B-E12492883FF1}"/>
              </a:ext>
            </a:extLst>
          </p:cNvPr>
          <p:cNvCxnSpPr>
            <a:cxnSpLocks/>
          </p:cNvCxnSpPr>
          <p:nvPr/>
        </p:nvCxnSpPr>
        <p:spPr>
          <a:xfrm>
            <a:off x="3352800" y="2985697"/>
            <a:ext cx="0" cy="228600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2B62504-0C23-485E-BCFF-F5666BA2260A}"/>
              </a:ext>
            </a:extLst>
          </p:cNvPr>
          <p:cNvCxnSpPr>
            <a:cxnSpLocks/>
          </p:cNvCxnSpPr>
          <p:nvPr/>
        </p:nvCxnSpPr>
        <p:spPr>
          <a:xfrm>
            <a:off x="3581400" y="2985697"/>
            <a:ext cx="0" cy="228600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05E9230-544A-4833-BCE6-62191524E758}"/>
              </a:ext>
            </a:extLst>
          </p:cNvPr>
          <p:cNvCxnSpPr>
            <a:cxnSpLocks/>
          </p:cNvCxnSpPr>
          <p:nvPr/>
        </p:nvCxnSpPr>
        <p:spPr>
          <a:xfrm>
            <a:off x="3810000" y="2985697"/>
            <a:ext cx="0" cy="228600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27F609A-B552-4F2B-9BD1-8453F55A425F}"/>
              </a:ext>
            </a:extLst>
          </p:cNvPr>
          <p:cNvCxnSpPr>
            <a:cxnSpLocks/>
          </p:cNvCxnSpPr>
          <p:nvPr/>
        </p:nvCxnSpPr>
        <p:spPr>
          <a:xfrm>
            <a:off x="4038600" y="2985697"/>
            <a:ext cx="0" cy="228600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78919AA-7E7B-4282-A586-EB9ADB6DF522}"/>
              </a:ext>
            </a:extLst>
          </p:cNvPr>
          <p:cNvCxnSpPr>
            <a:cxnSpLocks/>
          </p:cNvCxnSpPr>
          <p:nvPr/>
        </p:nvCxnSpPr>
        <p:spPr>
          <a:xfrm>
            <a:off x="4267200" y="2985697"/>
            <a:ext cx="0" cy="228600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8D32F72-C257-445E-8C52-E0A351958A25}"/>
              </a:ext>
            </a:extLst>
          </p:cNvPr>
          <p:cNvCxnSpPr>
            <a:cxnSpLocks/>
          </p:cNvCxnSpPr>
          <p:nvPr/>
        </p:nvCxnSpPr>
        <p:spPr>
          <a:xfrm>
            <a:off x="4495800" y="2985697"/>
            <a:ext cx="0" cy="228600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BE97AFE-B5CA-4EFB-BFCA-58465B7AF4FA}"/>
              </a:ext>
            </a:extLst>
          </p:cNvPr>
          <p:cNvCxnSpPr>
            <a:cxnSpLocks/>
          </p:cNvCxnSpPr>
          <p:nvPr/>
        </p:nvCxnSpPr>
        <p:spPr>
          <a:xfrm>
            <a:off x="4724400" y="2985697"/>
            <a:ext cx="0" cy="228600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120A8F7-005F-4599-A6FD-6DE30BB676C0}"/>
              </a:ext>
            </a:extLst>
          </p:cNvPr>
          <p:cNvCxnSpPr>
            <a:cxnSpLocks/>
          </p:cNvCxnSpPr>
          <p:nvPr/>
        </p:nvCxnSpPr>
        <p:spPr>
          <a:xfrm>
            <a:off x="4953000" y="2985697"/>
            <a:ext cx="0" cy="228600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1118DAD-96F4-4773-9DC5-55863ED5FA13}"/>
              </a:ext>
            </a:extLst>
          </p:cNvPr>
          <p:cNvCxnSpPr>
            <a:cxnSpLocks/>
          </p:cNvCxnSpPr>
          <p:nvPr/>
        </p:nvCxnSpPr>
        <p:spPr>
          <a:xfrm>
            <a:off x="5181600" y="2985697"/>
            <a:ext cx="0" cy="228600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DE1F206-03C4-4C7D-B9A2-98365CD4A397}"/>
              </a:ext>
            </a:extLst>
          </p:cNvPr>
          <p:cNvCxnSpPr>
            <a:cxnSpLocks/>
          </p:cNvCxnSpPr>
          <p:nvPr/>
        </p:nvCxnSpPr>
        <p:spPr>
          <a:xfrm>
            <a:off x="5410200" y="2985697"/>
            <a:ext cx="0" cy="228600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4D6B716-502E-4454-A077-856005DF166E}"/>
              </a:ext>
            </a:extLst>
          </p:cNvPr>
          <p:cNvCxnSpPr>
            <a:cxnSpLocks/>
          </p:cNvCxnSpPr>
          <p:nvPr/>
        </p:nvCxnSpPr>
        <p:spPr>
          <a:xfrm>
            <a:off x="5638800" y="2985697"/>
            <a:ext cx="0" cy="228600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3D17552-AEE5-4161-B3F4-B93B6025150F}"/>
              </a:ext>
            </a:extLst>
          </p:cNvPr>
          <p:cNvCxnSpPr>
            <a:cxnSpLocks/>
          </p:cNvCxnSpPr>
          <p:nvPr/>
        </p:nvCxnSpPr>
        <p:spPr>
          <a:xfrm>
            <a:off x="5867400" y="2985697"/>
            <a:ext cx="0" cy="228600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F99513A-9A39-4F1A-9028-89C47AE2ADEB}"/>
              </a:ext>
            </a:extLst>
          </p:cNvPr>
          <p:cNvCxnSpPr>
            <a:cxnSpLocks/>
          </p:cNvCxnSpPr>
          <p:nvPr/>
        </p:nvCxnSpPr>
        <p:spPr>
          <a:xfrm>
            <a:off x="6096000" y="2985697"/>
            <a:ext cx="0" cy="228600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CD5A03A-75EB-4D0E-9E6E-DB95BE1EFFB1}"/>
              </a:ext>
            </a:extLst>
          </p:cNvPr>
          <p:cNvCxnSpPr>
            <a:cxnSpLocks/>
          </p:cNvCxnSpPr>
          <p:nvPr/>
        </p:nvCxnSpPr>
        <p:spPr>
          <a:xfrm>
            <a:off x="6324600" y="2985697"/>
            <a:ext cx="0" cy="228600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4ECF95C-2C18-42B4-8517-37F633CF8A25}"/>
              </a:ext>
            </a:extLst>
          </p:cNvPr>
          <p:cNvCxnSpPr>
            <a:cxnSpLocks/>
          </p:cNvCxnSpPr>
          <p:nvPr/>
        </p:nvCxnSpPr>
        <p:spPr>
          <a:xfrm>
            <a:off x="6553200" y="2985697"/>
            <a:ext cx="0" cy="228600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72144C9-ED0D-4FD6-888F-DCE10A887CE1}"/>
              </a:ext>
            </a:extLst>
          </p:cNvPr>
          <p:cNvCxnSpPr>
            <a:cxnSpLocks/>
          </p:cNvCxnSpPr>
          <p:nvPr/>
        </p:nvCxnSpPr>
        <p:spPr>
          <a:xfrm>
            <a:off x="6781800" y="2985697"/>
            <a:ext cx="0" cy="228600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F8128E9-FA8D-4C8E-AF89-3BB1EB9F0152}"/>
              </a:ext>
            </a:extLst>
          </p:cNvPr>
          <p:cNvCxnSpPr>
            <a:cxnSpLocks/>
          </p:cNvCxnSpPr>
          <p:nvPr/>
        </p:nvCxnSpPr>
        <p:spPr>
          <a:xfrm>
            <a:off x="7010400" y="2985697"/>
            <a:ext cx="0" cy="228600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1583B6E-66EB-4DBA-ADAB-3311F90BD431}"/>
              </a:ext>
            </a:extLst>
          </p:cNvPr>
          <p:cNvCxnSpPr>
            <a:cxnSpLocks/>
          </p:cNvCxnSpPr>
          <p:nvPr/>
        </p:nvCxnSpPr>
        <p:spPr>
          <a:xfrm>
            <a:off x="7239000" y="2985697"/>
            <a:ext cx="0" cy="228600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0585C0D-8C8A-4FE3-B472-B18A7A05CA32}"/>
              </a:ext>
            </a:extLst>
          </p:cNvPr>
          <p:cNvCxnSpPr>
            <a:cxnSpLocks/>
          </p:cNvCxnSpPr>
          <p:nvPr/>
        </p:nvCxnSpPr>
        <p:spPr>
          <a:xfrm>
            <a:off x="7467600" y="2985697"/>
            <a:ext cx="0" cy="228600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C4AF7377-C66B-4C1D-8C26-386144A78ED0}"/>
              </a:ext>
            </a:extLst>
          </p:cNvPr>
          <p:cNvSpPr txBox="1"/>
          <p:nvPr/>
        </p:nvSpPr>
        <p:spPr>
          <a:xfrm rot="5400000">
            <a:off x="1175186" y="543584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2001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25940DA-D993-4C04-87C3-397F486A95C3}"/>
              </a:ext>
            </a:extLst>
          </p:cNvPr>
          <p:cNvSpPr txBox="1"/>
          <p:nvPr/>
        </p:nvSpPr>
        <p:spPr>
          <a:xfrm rot="5400000">
            <a:off x="4389636" y="543584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2015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2E7C97F-17E3-423C-8EC3-EF3F7429D26F}"/>
              </a:ext>
            </a:extLst>
          </p:cNvPr>
          <p:cNvSpPr txBox="1"/>
          <p:nvPr/>
        </p:nvSpPr>
        <p:spPr>
          <a:xfrm rot="5400000">
            <a:off x="4604186" y="543584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2016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62CB2A0-A1F1-4B9F-A117-97986FDD50AD}"/>
              </a:ext>
            </a:extLst>
          </p:cNvPr>
          <p:cNvSpPr txBox="1"/>
          <p:nvPr/>
        </p:nvSpPr>
        <p:spPr>
          <a:xfrm rot="5400000">
            <a:off x="7118786" y="543584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2027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97CA979-0024-42E4-A66B-23358D8BD69D}"/>
              </a:ext>
            </a:extLst>
          </p:cNvPr>
          <p:cNvSpPr txBox="1"/>
          <p:nvPr/>
        </p:nvSpPr>
        <p:spPr>
          <a:xfrm>
            <a:off x="3763531" y="3447503"/>
            <a:ext cx="164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Case Timeline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77F5AE8-24DC-46A6-8C5E-3AFE52CBCAF7}"/>
              </a:ext>
            </a:extLst>
          </p:cNvPr>
          <p:cNvSpPr txBox="1"/>
          <p:nvPr/>
        </p:nvSpPr>
        <p:spPr>
          <a:xfrm>
            <a:off x="497808" y="1457940"/>
            <a:ext cx="8148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Need: approximate “middle” of past Real Income as future starting point (2016)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894846A-C51D-4DAA-81F8-E6E903A5A299}"/>
              </a:ext>
            </a:extLst>
          </p:cNvPr>
          <p:cNvSpPr txBox="1"/>
          <p:nvPr/>
        </p:nvSpPr>
        <p:spPr>
          <a:xfrm>
            <a:off x="483444" y="2090474"/>
            <a:ext cx="4891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Excel: find mean (or median) from 2001-2015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3D27C8D-4F6B-421C-ACE1-E2CB7769D637}"/>
              </a:ext>
            </a:extLst>
          </p:cNvPr>
          <p:cNvSpPr txBox="1"/>
          <p:nvPr/>
        </p:nvSpPr>
        <p:spPr>
          <a:xfrm rot="5400000">
            <a:off x="3343112" y="1907303"/>
            <a:ext cx="2616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800" dirty="0"/>
              <a:t>}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B52D020-5FD5-432C-95EE-96B015DA7BE2}"/>
              </a:ext>
            </a:extLst>
          </p:cNvPr>
          <p:cNvCxnSpPr>
            <a:cxnSpLocks/>
          </p:cNvCxnSpPr>
          <p:nvPr/>
        </p:nvCxnSpPr>
        <p:spPr>
          <a:xfrm>
            <a:off x="4800600" y="2860159"/>
            <a:ext cx="0" cy="3200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9B740A9A-25B5-412F-8D50-AAD2E3F53BFE}"/>
              </a:ext>
            </a:extLst>
          </p:cNvPr>
          <p:cNvSpPr txBox="1"/>
          <p:nvPr/>
        </p:nvSpPr>
        <p:spPr>
          <a:xfrm>
            <a:off x="4200045" y="578465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Now</a:t>
            </a:r>
          </a:p>
        </p:txBody>
      </p:sp>
    </p:spTree>
    <p:extLst>
      <p:ext uri="{BB962C8B-B14F-4D97-AF65-F5344CB8AC3E}">
        <p14:creationId xmlns:p14="http://schemas.microsoft.com/office/powerpoint/2010/main" val="4076586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Statistics Issue (Regression)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1FD94-992F-4CB2-AF3E-ECFB9D8DC22A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CE029E-EC7C-4620-99E0-8597CEABA1F3}"/>
              </a:ext>
            </a:extLst>
          </p:cNvPr>
          <p:cNvSpPr txBox="1"/>
          <p:nvPr/>
        </p:nvSpPr>
        <p:spPr>
          <a:xfrm>
            <a:off x="459059" y="6114018"/>
            <a:ext cx="5502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Case Text, Case Data, and Case Questions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3C13F4-0537-4708-BB8A-2C7937DA34F8}"/>
              </a:ext>
            </a:extLst>
          </p:cNvPr>
          <p:cNvSpPr/>
          <p:nvPr/>
        </p:nvSpPr>
        <p:spPr>
          <a:xfrm>
            <a:off x="1143000" y="3276600"/>
            <a:ext cx="6781800" cy="76200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4BFD01-CCC1-4EB2-8ACF-8CBE11B0733A}"/>
              </a:ext>
            </a:extLst>
          </p:cNvPr>
          <p:cNvCxnSpPr>
            <a:cxnSpLocks/>
          </p:cNvCxnSpPr>
          <p:nvPr/>
        </p:nvCxnSpPr>
        <p:spPr>
          <a:xfrm>
            <a:off x="1524000" y="2985697"/>
            <a:ext cx="0" cy="228600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2FBC354-C43C-4573-9D79-39335D0948E0}"/>
              </a:ext>
            </a:extLst>
          </p:cNvPr>
          <p:cNvCxnSpPr>
            <a:cxnSpLocks/>
          </p:cNvCxnSpPr>
          <p:nvPr/>
        </p:nvCxnSpPr>
        <p:spPr>
          <a:xfrm>
            <a:off x="1752600" y="2985697"/>
            <a:ext cx="0" cy="228600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1E91181-0DD8-41A0-8215-6BC97DB9BCDA}"/>
              </a:ext>
            </a:extLst>
          </p:cNvPr>
          <p:cNvCxnSpPr>
            <a:cxnSpLocks/>
          </p:cNvCxnSpPr>
          <p:nvPr/>
        </p:nvCxnSpPr>
        <p:spPr>
          <a:xfrm>
            <a:off x="1981200" y="2985697"/>
            <a:ext cx="0" cy="228600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30E35F7-6028-4DCA-BFF2-AA0FE039B673}"/>
              </a:ext>
            </a:extLst>
          </p:cNvPr>
          <p:cNvCxnSpPr>
            <a:cxnSpLocks/>
          </p:cNvCxnSpPr>
          <p:nvPr/>
        </p:nvCxnSpPr>
        <p:spPr>
          <a:xfrm>
            <a:off x="2209800" y="2985697"/>
            <a:ext cx="0" cy="228600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2AD20B1-8740-4746-AB53-292F5D08FAED}"/>
              </a:ext>
            </a:extLst>
          </p:cNvPr>
          <p:cNvCxnSpPr>
            <a:cxnSpLocks/>
          </p:cNvCxnSpPr>
          <p:nvPr/>
        </p:nvCxnSpPr>
        <p:spPr>
          <a:xfrm>
            <a:off x="2438400" y="2985697"/>
            <a:ext cx="0" cy="228600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F04919A-0308-4972-88FF-1BAD4F8E20FA}"/>
              </a:ext>
            </a:extLst>
          </p:cNvPr>
          <p:cNvCxnSpPr>
            <a:cxnSpLocks/>
          </p:cNvCxnSpPr>
          <p:nvPr/>
        </p:nvCxnSpPr>
        <p:spPr>
          <a:xfrm>
            <a:off x="2667000" y="2985697"/>
            <a:ext cx="0" cy="228600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F618585-8156-4154-8349-BBEAF095D524}"/>
              </a:ext>
            </a:extLst>
          </p:cNvPr>
          <p:cNvCxnSpPr>
            <a:cxnSpLocks/>
          </p:cNvCxnSpPr>
          <p:nvPr/>
        </p:nvCxnSpPr>
        <p:spPr>
          <a:xfrm>
            <a:off x="2895600" y="2985697"/>
            <a:ext cx="0" cy="228600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EA39065-B38D-4C70-9FBB-5E19AAFFD623}"/>
              </a:ext>
            </a:extLst>
          </p:cNvPr>
          <p:cNvCxnSpPr>
            <a:cxnSpLocks/>
          </p:cNvCxnSpPr>
          <p:nvPr/>
        </p:nvCxnSpPr>
        <p:spPr>
          <a:xfrm>
            <a:off x="3124200" y="2985697"/>
            <a:ext cx="0" cy="228600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90BE9CC-AE53-4608-847B-E12492883FF1}"/>
              </a:ext>
            </a:extLst>
          </p:cNvPr>
          <p:cNvCxnSpPr>
            <a:cxnSpLocks/>
          </p:cNvCxnSpPr>
          <p:nvPr/>
        </p:nvCxnSpPr>
        <p:spPr>
          <a:xfrm>
            <a:off x="3352800" y="2985697"/>
            <a:ext cx="0" cy="228600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2B62504-0C23-485E-BCFF-F5666BA2260A}"/>
              </a:ext>
            </a:extLst>
          </p:cNvPr>
          <p:cNvCxnSpPr>
            <a:cxnSpLocks/>
          </p:cNvCxnSpPr>
          <p:nvPr/>
        </p:nvCxnSpPr>
        <p:spPr>
          <a:xfrm>
            <a:off x="3581400" y="2985697"/>
            <a:ext cx="0" cy="228600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05E9230-544A-4833-BCE6-62191524E758}"/>
              </a:ext>
            </a:extLst>
          </p:cNvPr>
          <p:cNvCxnSpPr>
            <a:cxnSpLocks/>
          </p:cNvCxnSpPr>
          <p:nvPr/>
        </p:nvCxnSpPr>
        <p:spPr>
          <a:xfrm>
            <a:off x="3810000" y="2985697"/>
            <a:ext cx="0" cy="228600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27F609A-B552-4F2B-9BD1-8453F55A425F}"/>
              </a:ext>
            </a:extLst>
          </p:cNvPr>
          <p:cNvCxnSpPr>
            <a:cxnSpLocks/>
          </p:cNvCxnSpPr>
          <p:nvPr/>
        </p:nvCxnSpPr>
        <p:spPr>
          <a:xfrm>
            <a:off x="4038600" y="2985697"/>
            <a:ext cx="0" cy="228600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78919AA-7E7B-4282-A586-EB9ADB6DF522}"/>
              </a:ext>
            </a:extLst>
          </p:cNvPr>
          <p:cNvCxnSpPr>
            <a:cxnSpLocks/>
          </p:cNvCxnSpPr>
          <p:nvPr/>
        </p:nvCxnSpPr>
        <p:spPr>
          <a:xfrm>
            <a:off x="4267200" y="2985697"/>
            <a:ext cx="0" cy="228600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8D32F72-C257-445E-8C52-E0A351958A25}"/>
              </a:ext>
            </a:extLst>
          </p:cNvPr>
          <p:cNvCxnSpPr>
            <a:cxnSpLocks/>
          </p:cNvCxnSpPr>
          <p:nvPr/>
        </p:nvCxnSpPr>
        <p:spPr>
          <a:xfrm>
            <a:off x="4495800" y="2985697"/>
            <a:ext cx="0" cy="228600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BE97AFE-B5CA-4EFB-BFCA-58465B7AF4FA}"/>
              </a:ext>
            </a:extLst>
          </p:cNvPr>
          <p:cNvCxnSpPr>
            <a:cxnSpLocks/>
          </p:cNvCxnSpPr>
          <p:nvPr/>
        </p:nvCxnSpPr>
        <p:spPr>
          <a:xfrm>
            <a:off x="4724400" y="2985697"/>
            <a:ext cx="0" cy="228600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120A8F7-005F-4599-A6FD-6DE30BB676C0}"/>
              </a:ext>
            </a:extLst>
          </p:cNvPr>
          <p:cNvCxnSpPr>
            <a:cxnSpLocks/>
          </p:cNvCxnSpPr>
          <p:nvPr/>
        </p:nvCxnSpPr>
        <p:spPr>
          <a:xfrm>
            <a:off x="4953000" y="2985697"/>
            <a:ext cx="0" cy="228600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1118DAD-96F4-4773-9DC5-55863ED5FA13}"/>
              </a:ext>
            </a:extLst>
          </p:cNvPr>
          <p:cNvCxnSpPr>
            <a:cxnSpLocks/>
          </p:cNvCxnSpPr>
          <p:nvPr/>
        </p:nvCxnSpPr>
        <p:spPr>
          <a:xfrm>
            <a:off x="5181600" y="2985697"/>
            <a:ext cx="0" cy="228600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DE1F206-03C4-4C7D-B9A2-98365CD4A397}"/>
              </a:ext>
            </a:extLst>
          </p:cNvPr>
          <p:cNvCxnSpPr>
            <a:cxnSpLocks/>
          </p:cNvCxnSpPr>
          <p:nvPr/>
        </p:nvCxnSpPr>
        <p:spPr>
          <a:xfrm>
            <a:off x="5410200" y="2985697"/>
            <a:ext cx="0" cy="228600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4D6B716-502E-4454-A077-856005DF166E}"/>
              </a:ext>
            </a:extLst>
          </p:cNvPr>
          <p:cNvCxnSpPr>
            <a:cxnSpLocks/>
          </p:cNvCxnSpPr>
          <p:nvPr/>
        </p:nvCxnSpPr>
        <p:spPr>
          <a:xfrm>
            <a:off x="5638800" y="2985697"/>
            <a:ext cx="0" cy="228600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3D17552-AEE5-4161-B3F4-B93B6025150F}"/>
              </a:ext>
            </a:extLst>
          </p:cNvPr>
          <p:cNvCxnSpPr>
            <a:cxnSpLocks/>
          </p:cNvCxnSpPr>
          <p:nvPr/>
        </p:nvCxnSpPr>
        <p:spPr>
          <a:xfrm>
            <a:off x="5867400" y="2985697"/>
            <a:ext cx="0" cy="228600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F99513A-9A39-4F1A-9028-89C47AE2ADEB}"/>
              </a:ext>
            </a:extLst>
          </p:cNvPr>
          <p:cNvCxnSpPr>
            <a:cxnSpLocks/>
          </p:cNvCxnSpPr>
          <p:nvPr/>
        </p:nvCxnSpPr>
        <p:spPr>
          <a:xfrm>
            <a:off x="6096000" y="2985697"/>
            <a:ext cx="0" cy="228600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CD5A03A-75EB-4D0E-9E6E-DB95BE1EFFB1}"/>
              </a:ext>
            </a:extLst>
          </p:cNvPr>
          <p:cNvCxnSpPr>
            <a:cxnSpLocks/>
          </p:cNvCxnSpPr>
          <p:nvPr/>
        </p:nvCxnSpPr>
        <p:spPr>
          <a:xfrm>
            <a:off x="6324600" y="2985697"/>
            <a:ext cx="0" cy="228600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4ECF95C-2C18-42B4-8517-37F633CF8A25}"/>
              </a:ext>
            </a:extLst>
          </p:cNvPr>
          <p:cNvCxnSpPr>
            <a:cxnSpLocks/>
          </p:cNvCxnSpPr>
          <p:nvPr/>
        </p:nvCxnSpPr>
        <p:spPr>
          <a:xfrm>
            <a:off x="6553200" y="2985697"/>
            <a:ext cx="0" cy="228600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72144C9-ED0D-4FD6-888F-DCE10A887CE1}"/>
              </a:ext>
            </a:extLst>
          </p:cNvPr>
          <p:cNvCxnSpPr>
            <a:cxnSpLocks/>
          </p:cNvCxnSpPr>
          <p:nvPr/>
        </p:nvCxnSpPr>
        <p:spPr>
          <a:xfrm>
            <a:off x="6781800" y="2985697"/>
            <a:ext cx="0" cy="228600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F8128E9-FA8D-4C8E-AF89-3BB1EB9F0152}"/>
              </a:ext>
            </a:extLst>
          </p:cNvPr>
          <p:cNvCxnSpPr>
            <a:cxnSpLocks/>
          </p:cNvCxnSpPr>
          <p:nvPr/>
        </p:nvCxnSpPr>
        <p:spPr>
          <a:xfrm>
            <a:off x="7010400" y="2985697"/>
            <a:ext cx="0" cy="228600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1583B6E-66EB-4DBA-ADAB-3311F90BD431}"/>
              </a:ext>
            </a:extLst>
          </p:cNvPr>
          <p:cNvCxnSpPr>
            <a:cxnSpLocks/>
          </p:cNvCxnSpPr>
          <p:nvPr/>
        </p:nvCxnSpPr>
        <p:spPr>
          <a:xfrm>
            <a:off x="7239000" y="2985697"/>
            <a:ext cx="0" cy="228600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0585C0D-8C8A-4FE3-B472-B18A7A05CA32}"/>
              </a:ext>
            </a:extLst>
          </p:cNvPr>
          <p:cNvCxnSpPr>
            <a:cxnSpLocks/>
          </p:cNvCxnSpPr>
          <p:nvPr/>
        </p:nvCxnSpPr>
        <p:spPr>
          <a:xfrm>
            <a:off x="7467600" y="2985697"/>
            <a:ext cx="0" cy="228600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C4AF7377-C66B-4C1D-8C26-386144A78ED0}"/>
              </a:ext>
            </a:extLst>
          </p:cNvPr>
          <p:cNvSpPr txBox="1"/>
          <p:nvPr/>
        </p:nvSpPr>
        <p:spPr>
          <a:xfrm rot="5400000">
            <a:off x="1175186" y="543584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2001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25940DA-D993-4C04-87C3-397F486A95C3}"/>
              </a:ext>
            </a:extLst>
          </p:cNvPr>
          <p:cNvSpPr txBox="1"/>
          <p:nvPr/>
        </p:nvSpPr>
        <p:spPr>
          <a:xfrm rot="5400000">
            <a:off x="4389636" y="543584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2015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2E7C97F-17E3-423C-8EC3-EF3F7429D26F}"/>
              </a:ext>
            </a:extLst>
          </p:cNvPr>
          <p:cNvSpPr txBox="1"/>
          <p:nvPr/>
        </p:nvSpPr>
        <p:spPr>
          <a:xfrm rot="5400000">
            <a:off x="4604186" y="543584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2016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62CB2A0-A1F1-4B9F-A117-97986FDD50AD}"/>
              </a:ext>
            </a:extLst>
          </p:cNvPr>
          <p:cNvSpPr txBox="1"/>
          <p:nvPr/>
        </p:nvSpPr>
        <p:spPr>
          <a:xfrm rot="5400000">
            <a:off x="7118786" y="543584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2027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97CA979-0024-42E4-A66B-23358D8BD69D}"/>
              </a:ext>
            </a:extLst>
          </p:cNvPr>
          <p:cNvSpPr txBox="1"/>
          <p:nvPr/>
        </p:nvSpPr>
        <p:spPr>
          <a:xfrm>
            <a:off x="3763531" y="3447503"/>
            <a:ext cx="164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Case Timeline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77F5AE8-24DC-46A6-8C5E-3AFE52CBCAF7}"/>
              </a:ext>
            </a:extLst>
          </p:cNvPr>
          <p:cNvSpPr txBox="1"/>
          <p:nvPr/>
        </p:nvSpPr>
        <p:spPr>
          <a:xfrm>
            <a:off x="1464839" y="1420720"/>
            <a:ext cx="4262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Have: </a:t>
            </a:r>
            <a:r>
              <a:rPr lang="en-US" i="1" dirty="0"/>
              <a:t>past</a:t>
            </a:r>
            <a:r>
              <a:rPr lang="en-US" dirty="0"/>
              <a:t> Consumer Price index factor</a:t>
            </a:r>
          </a:p>
          <a:p>
            <a:r>
              <a:rPr lang="en-US" dirty="0"/>
              <a:t>Need: (estimated) </a:t>
            </a:r>
            <a:r>
              <a:rPr lang="en-US" i="1" dirty="0"/>
              <a:t>future</a:t>
            </a:r>
            <a:r>
              <a:rPr lang="en-US" dirty="0"/>
              <a:t> index factor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894846A-C51D-4DAA-81F8-E6E903A5A299}"/>
              </a:ext>
            </a:extLst>
          </p:cNvPr>
          <p:cNvSpPr txBox="1"/>
          <p:nvPr/>
        </p:nvSpPr>
        <p:spPr>
          <a:xfrm>
            <a:off x="1450475" y="2053254"/>
            <a:ext cx="7083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Excel: regress </a:t>
            </a:r>
            <a:r>
              <a:rPr lang="en-US" i="1" dirty="0"/>
              <a:t>Y</a:t>
            </a:r>
            <a:r>
              <a:rPr lang="en-US" dirty="0"/>
              <a:t> (output) on </a:t>
            </a:r>
            <a:r>
              <a:rPr lang="en-US" i="1" dirty="0"/>
              <a:t>X</a:t>
            </a:r>
            <a:r>
              <a:rPr lang="en-US" dirty="0"/>
              <a:t> (input) to make a regression equation</a:t>
            </a:r>
          </a:p>
          <a:p>
            <a:r>
              <a:rPr lang="en-US" dirty="0"/>
              <a:t>Excel: Y </a:t>
            </a:r>
            <a:r>
              <a:rPr lang="en-US" i="1" dirty="0"/>
              <a:t>= past Consumer Price index factor</a:t>
            </a:r>
            <a:r>
              <a:rPr lang="en-US" dirty="0"/>
              <a:t>, X = </a:t>
            </a:r>
            <a:r>
              <a:rPr lang="en-US" i="1" dirty="0"/>
              <a:t>year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624F0DA-BDD7-4C34-9722-2FB5FD730279}"/>
              </a:ext>
            </a:extLst>
          </p:cNvPr>
          <p:cNvSpPr txBox="1"/>
          <p:nvPr/>
        </p:nvSpPr>
        <p:spPr>
          <a:xfrm rot="5400000">
            <a:off x="3343112" y="1907303"/>
            <a:ext cx="2616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800" dirty="0"/>
              <a:t>}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9BED713-9428-4D8C-9D29-78A3457E973E}"/>
              </a:ext>
            </a:extLst>
          </p:cNvPr>
          <p:cNvCxnSpPr>
            <a:cxnSpLocks/>
          </p:cNvCxnSpPr>
          <p:nvPr/>
        </p:nvCxnSpPr>
        <p:spPr>
          <a:xfrm>
            <a:off x="4800600" y="2860159"/>
            <a:ext cx="0" cy="3200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A71CF38D-B36A-4B5F-9321-FD0545CDE64E}"/>
              </a:ext>
            </a:extLst>
          </p:cNvPr>
          <p:cNvSpPr txBox="1"/>
          <p:nvPr/>
        </p:nvSpPr>
        <p:spPr>
          <a:xfrm>
            <a:off x="4200045" y="578465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Now</a:t>
            </a:r>
          </a:p>
        </p:txBody>
      </p:sp>
    </p:spTree>
    <p:extLst>
      <p:ext uri="{BB962C8B-B14F-4D97-AF65-F5344CB8AC3E}">
        <p14:creationId xmlns:p14="http://schemas.microsoft.com/office/powerpoint/2010/main" val="1541298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Accounting Issue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1FD94-992F-4CB2-AF3E-ECFB9D8DC22A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CE029E-EC7C-4620-99E0-8597CEABA1F3}"/>
              </a:ext>
            </a:extLst>
          </p:cNvPr>
          <p:cNvSpPr txBox="1"/>
          <p:nvPr/>
        </p:nvSpPr>
        <p:spPr>
          <a:xfrm>
            <a:off x="459059" y="6137541"/>
            <a:ext cx="5502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Case Text, Case Data, and Case Questions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3C13F4-0537-4708-BB8A-2C7937DA34F8}"/>
              </a:ext>
            </a:extLst>
          </p:cNvPr>
          <p:cNvSpPr/>
          <p:nvPr/>
        </p:nvSpPr>
        <p:spPr>
          <a:xfrm>
            <a:off x="1143000" y="3276600"/>
            <a:ext cx="6781800" cy="76200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4BFD01-CCC1-4EB2-8ACF-8CBE11B0733A}"/>
              </a:ext>
            </a:extLst>
          </p:cNvPr>
          <p:cNvCxnSpPr>
            <a:cxnSpLocks/>
          </p:cNvCxnSpPr>
          <p:nvPr/>
        </p:nvCxnSpPr>
        <p:spPr>
          <a:xfrm>
            <a:off x="1524000" y="2985697"/>
            <a:ext cx="0" cy="228600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2FBC354-C43C-4573-9D79-39335D0948E0}"/>
              </a:ext>
            </a:extLst>
          </p:cNvPr>
          <p:cNvCxnSpPr>
            <a:cxnSpLocks/>
          </p:cNvCxnSpPr>
          <p:nvPr/>
        </p:nvCxnSpPr>
        <p:spPr>
          <a:xfrm>
            <a:off x="1752600" y="2985697"/>
            <a:ext cx="0" cy="228600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1E91181-0DD8-41A0-8215-6BC97DB9BCDA}"/>
              </a:ext>
            </a:extLst>
          </p:cNvPr>
          <p:cNvCxnSpPr>
            <a:cxnSpLocks/>
          </p:cNvCxnSpPr>
          <p:nvPr/>
        </p:nvCxnSpPr>
        <p:spPr>
          <a:xfrm>
            <a:off x="1981200" y="2985697"/>
            <a:ext cx="0" cy="228600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30E35F7-6028-4DCA-BFF2-AA0FE039B673}"/>
              </a:ext>
            </a:extLst>
          </p:cNvPr>
          <p:cNvCxnSpPr>
            <a:cxnSpLocks/>
          </p:cNvCxnSpPr>
          <p:nvPr/>
        </p:nvCxnSpPr>
        <p:spPr>
          <a:xfrm>
            <a:off x="2209800" y="2985697"/>
            <a:ext cx="0" cy="228600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2AD20B1-8740-4746-AB53-292F5D08FAED}"/>
              </a:ext>
            </a:extLst>
          </p:cNvPr>
          <p:cNvCxnSpPr>
            <a:cxnSpLocks/>
          </p:cNvCxnSpPr>
          <p:nvPr/>
        </p:nvCxnSpPr>
        <p:spPr>
          <a:xfrm>
            <a:off x="2438400" y="2985697"/>
            <a:ext cx="0" cy="228600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F04919A-0308-4972-88FF-1BAD4F8E20FA}"/>
              </a:ext>
            </a:extLst>
          </p:cNvPr>
          <p:cNvCxnSpPr>
            <a:cxnSpLocks/>
          </p:cNvCxnSpPr>
          <p:nvPr/>
        </p:nvCxnSpPr>
        <p:spPr>
          <a:xfrm>
            <a:off x="2667000" y="2985697"/>
            <a:ext cx="0" cy="228600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F618585-8156-4154-8349-BBEAF095D524}"/>
              </a:ext>
            </a:extLst>
          </p:cNvPr>
          <p:cNvCxnSpPr>
            <a:cxnSpLocks/>
          </p:cNvCxnSpPr>
          <p:nvPr/>
        </p:nvCxnSpPr>
        <p:spPr>
          <a:xfrm>
            <a:off x="2895600" y="2985697"/>
            <a:ext cx="0" cy="228600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EA39065-B38D-4C70-9FBB-5E19AAFFD623}"/>
              </a:ext>
            </a:extLst>
          </p:cNvPr>
          <p:cNvCxnSpPr>
            <a:cxnSpLocks/>
          </p:cNvCxnSpPr>
          <p:nvPr/>
        </p:nvCxnSpPr>
        <p:spPr>
          <a:xfrm>
            <a:off x="3124200" y="2985697"/>
            <a:ext cx="0" cy="228600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90BE9CC-AE53-4608-847B-E12492883FF1}"/>
              </a:ext>
            </a:extLst>
          </p:cNvPr>
          <p:cNvCxnSpPr>
            <a:cxnSpLocks/>
          </p:cNvCxnSpPr>
          <p:nvPr/>
        </p:nvCxnSpPr>
        <p:spPr>
          <a:xfrm>
            <a:off x="3352800" y="2985697"/>
            <a:ext cx="0" cy="228600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2B62504-0C23-485E-BCFF-F5666BA2260A}"/>
              </a:ext>
            </a:extLst>
          </p:cNvPr>
          <p:cNvCxnSpPr>
            <a:cxnSpLocks/>
          </p:cNvCxnSpPr>
          <p:nvPr/>
        </p:nvCxnSpPr>
        <p:spPr>
          <a:xfrm>
            <a:off x="3581400" y="2985697"/>
            <a:ext cx="0" cy="228600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05E9230-544A-4833-BCE6-62191524E758}"/>
              </a:ext>
            </a:extLst>
          </p:cNvPr>
          <p:cNvCxnSpPr>
            <a:cxnSpLocks/>
          </p:cNvCxnSpPr>
          <p:nvPr/>
        </p:nvCxnSpPr>
        <p:spPr>
          <a:xfrm>
            <a:off x="3810000" y="2985697"/>
            <a:ext cx="0" cy="228600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27F609A-B552-4F2B-9BD1-8453F55A425F}"/>
              </a:ext>
            </a:extLst>
          </p:cNvPr>
          <p:cNvCxnSpPr>
            <a:cxnSpLocks/>
          </p:cNvCxnSpPr>
          <p:nvPr/>
        </p:nvCxnSpPr>
        <p:spPr>
          <a:xfrm>
            <a:off x="4038600" y="2985697"/>
            <a:ext cx="0" cy="228600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78919AA-7E7B-4282-A586-EB9ADB6DF522}"/>
              </a:ext>
            </a:extLst>
          </p:cNvPr>
          <p:cNvCxnSpPr>
            <a:cxnSpLocks/>
          </p:cNvCxnSpPr>
          <p:nvPr/>
        </p:nvCxnSpPr>
        <p:spPr>
          <a:xfrm>
            <a:off x="4267200" y="2985697"/>
            <a:ext cx="0" cy="228600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8D32F72-C257-445E-8C52-E0A351958A25}"/>
              </a:ext>
            </a:extLst>
          </p:cNvPr>
          <p:cNvCxnSpPr>
            <a:cxnSpLocks/>
          </p:cNvCxnSpPr>
          <p:nvPr/>
        </p:nvCxnSpPr>
        <p:spPr>
          <a:xfrm>
            <a:off x="4495800" y="2985697"/>
            <a:ext cx="0" cy="228600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BE97AFE-B5CA-4EFB-BFCA-58465B7AF4FA}"/>
              </a:ext>
            </a:extLst>
          </p:cNvPr>
          <p:cNvCxnSpPr>
            <a:cxnSpLocks/>
          </p:cNvCxnSpPr>
          <p:nvPr/>
        </p:nvCxnSpPr>
        <p:spPr>
          <a:xfrm>
            <a:off x="4724400" y="2985697"/>
            <a:ext cx="0" cy="228600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120A8F7-005F-4599-A6FD-6DE30BB676C0}"/>
              </a:ext>
            </a:extLst>
          </p:cNvPr>
          <p:cNvCxnSpPr>
            <a:cxnSpLocks/>
          </p:cNvCxnSpPr>
          <p:nvPr/>
        </p:nvCxnSpPr>
        <p:spPr>
          <a:xfrm>
            <a:off x="4953000" y="2985697"/>
            <a:ext cx="0" cy="228600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1118DAD-96F4-4773-9DC5-55863ED5FA13}"/>
              </a:ext>
            </a:extLst>
          </p:cNvPr>
          <p:cNvCxnSpPr>
            <a:cxnSpLocks/>
          </p:cNvCxnSpPr>
          <p:nvPr/>
        </p:nvCxnSpPr>
        <p:spPr>
          <a:xfrm>
            <a:off x="5181600" y="2985697"/>
            <a:ext cx="0" cy="228600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DE1F206-03C4-4C7D-B9A2-98365CD4A397}"/>
              </a:ext>
            </a:extLst>
          </p:cNvPr>
          <p:cNvCxnSpPr>
            <a:cxnSpLocks/>
          </p:cNvCxnSpPr>
          <p:nvPr/>
        </p:nvCxnSpPr>
        <p:spPr>
          <a:xfrm>
            <a:off x="5410200" y="2985697"/>
            <a:ext cx="0" cy="228600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4D6B716-502E-4454-A077-856005DF166E}"/>
              </a:ext>
            </a:extLst>
          </p:cNvPr>
          <p:cNvCxnSpPr>
            <a:cxnSpLocks/>
          </p:cNvCxnSpPr>
          <p:nvPr/>
        </p:nvCxnSpPr>
        <p:spPr>
          <a:xfrm>
            <a:off x="5638800" y="2985697"/>
            <a:ext cx="0" cy="228600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3D17552-AEE5-4161-B3F4-B93B6025150F}"/>
              </a:ext>
            </a:extLst>
          </p:cNvPr>
          <p:cNvCxnSpPr>
            <a:cxnSpLocks/>
          </p:cNvCxnSpPr>
          <p:nvPr/>
        </p:nvCxnSpPr>
        <p:spPr>
          <a:xfrm>
            <a:off x="5867400" y="2985697"/>
            <a:ext cx="0" cy="228600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F99513A-9A39-4F1A-9028-89C47AE2ADEB}"/>
              </a:ext>
            </a:extLst>
          </p:cNvPr>
          <p:cNvCxnSpPr>
            <a:cxnSpLocks/>
          </p:cNvCxnSpPr>
          <p:nvPr/>
        </p:nvCxnSpPr>
        <p:spPr>
          <a:xfrm>
            <a:off x="6096000" y="2985697"/>
            <a:ext cx="0" cy="228600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CD5A03A-75EB-4D0E-9E6E-DB95BE1EFFB1}"/>
              </a:ext>
            </a:extLst>
          </p:cNvPr>
          <p:cNvCxnSpPr>
            <a:cxnSpLocks/>
          </p:cNvCxnSpPr>
          <p:nvPr/>
        </p:nvCxnSpPr>
        <p:spPr>
          <a:xfrm>
            <a:off x="6324600" y="2985697"/>
            <a:ext cx="0" cy="228600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4ECF95C-2C18-42B4-8517-37F633CF8A25}"/>
              </a:ext>
            </a:extLst>
          </p:cNvPr>
          <p:cNvCxnSpPr>
            <a:cxnSpLocks/>
          </p:cNvCxnSpPr>
          <p:nvPr/>
        </p:nvCxnSpPr>
        <p:spPr>
          <a:xfrm>
            <a:off x="6553200" y="2985697"/>
            <a:ext cx="0" cy="228600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72144C9-ED0D-4FD6-888F-DCE10A887CE1}"/>
              </a:ext>
            </a:extLst>
          </p:cNvPr>
          <p:cNvCxnSpPr>
            <a:cxnSpLocks/>
          </p:cNvCxnSpPr>
          <p:nvPr/>
        </p:nvCxnSpPr>
        <p:spPr>
          <a:xfrm>
            <a:off x="6781800" y="2985697"/>
            <a:ext cx="0" cy="228600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F8128E9-FA8D-4C8E-AF89-3BB1EB9F0152}"/>
              </a:ext>
            </a:extLst>
          </p:cNvPr>
          <p:cNvCxnSpPr>
            <a:cxnSpLocks/>
          </p:cNvCxnSpPr>
          <p:nvPr/>
        </p:nvCxnSpPr>
        <p:spPr>
          <a:xfrm>
            <a:off x="7010400" y="2985697"/>
            <a:ext cx="0" cy="228600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1583B6E-66EB-4DBA-ADAB-3311F90BD431}"/>
              </a:ext>
            </a:extLst>
          </p:cNvPr>
          <p:cNvCxnSpPr>
            <a:cxnSpLocks/>
          </p:cNvCxnSpPr>
          <p:nvPr/>
        </p:nvCxnSpPr>
        <p:spPr>
          <a:xfrm>
            <a:off x="7239000" y="2985697"/>
            <a:ext cx="0" cy="228600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0585C0D-8C8A-4FE3-B472-B18A7A05CA32}"/>
              </a:ext>
            </a:extLst>
          </p:cNvPr>
          <p:cNvCxnSpPr>
            <a:cxnSpLocks/>
          </p:cNvCxnSpPr>
          <p:nvPr/>
        </p:nvCxnSpPr>
        <p:spPr>
          <a:xfrm>
            <a:off x="7467600" y="2985697"/>
            <a:ext cx="0" cy="228600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C4AF7377-C66B-4C1D-8C26-386144A78ED0}"/>
              </a:ext>
            </a:extLst>
          </p:cNvPr>
          <p:cNvSpPr txBox="1"/>
          <p:nvPr/>
        </p:nvSpPr>
        <p:spPr>
          <a:xfrm rot="5400000">
            <a:off x="1175186" y="543584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2001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25940DA-D993-4C04-87C3-397F486A95C3}"/>
              </a:ext>
            </a:extLst>
          </p:cNvPr>
          <p:cNvSpPr txBox="1"/>
          <p:nvPr/>
        </p:nvSpPr>
        <p:spPr>
          <a:xfrm rot="5400000">
            <a:off x="4389636" y="543584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2015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2E7C97F-17E3-423C-8EC3-EF3F7429D26F}"/>
              </a:ext>
            </a:extLst>
          </p:cNvPr>
          <p:cNvSpPr txBox="1"/>
          <p:nvPr/>
        </p:nvSpPr>
        <p:spPr>
          <a:xfrm rot="5400000">
            <a:off x="4604186" y="543584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2016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62CB2A0-A1F1-4B9F-A117-97986FDD50AD}"/>
              </a:ext>
            </a:extLst>
          </p:cNvPr>
          <p:cNvSpPr txBox="1"/>
          <p:nvPr/>
        </p:nvSpPr>
        <p:spPr>
          <a:xfrm rot="5400000">
            <a:off x="7118786" y="543584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2027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97CA979-0024-42E4-A66B-23358D8BD69D}"/>
              </a:ext>
            </a:extLst>
          </p:cNvPr>
          <p:cNvSpPr txBox="1"/>
          <p:nvPr/>
        </p:nvSpPr>
        <p:spPr>
          <a:xfrm>
            <a:off x="3763531" y="3447503"/>
            <a:ext cx="164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Case Timeline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77F5AE8-24DC-46A6-8C5E-3AFE52CBCAF7}"/>
              </a:ext>
            </a:extLst>
          </p:cNvPr>
          <p:cNvSpPr txBox="1"/>
          <p:nvPr/>
        </p:nvSpPr>
        <p:spPr>
          <a:xfrm>
            <a:off x="138735" y="1297380"/>
            <a:ext cx="89562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 Calc (estimated) future index: </a:t>
            </a:r>
            <a:r>
              <a:rPr lang="en-US" i="1" dirty="0"/>
              <a:t>use slope and y-intercept (regression) for each year</a:t>
            </a:r>
            <a:endParaRPr lang="en-US" dirty="0"/>
          </a:p>
          <a:p>
            <a:r>
              <a:rPr lang="en-US" dirty="0"/>
              <a:t>2.  Calc (estimated) Gross Income: past “middle” Real Income </a:t>
            </a:r>
            <a:r>
              <a:rPr lang="en-US" i="1" dirty="0"/>
              <a:t>times</a:t>
            </a:r>
            <a:r>
              <a:rPr lang="en-US" dirty="0"/>
              <a:t> future index factor</a:t>
            </a:r>
          </a:p>
          <a:p>
            <a:r>
              <a:rPr lang="en-US" dirty="0"/>
              <a:t>3.  Calc (estimated) Net Income: (estimated) Gross Income minus taxes</a:t>
            </a:r>
          </a:p>
          <a:p>
            <a:r>
              <a:rPr lang="en-US" dirty="0"/>
              <a:t>4.  Calc (estimated) Present Value (LS): (estimated Net Income, </a:t>
            </a:r>
            <a:r>
              <a:rPr lang="en-US" i="1" dirty="0"/>
              <a:t>n</a:t>
            </a:r>
            <a:r>
              <a:rPr lang="en-US" dirty="0"/>
              <a:t> years, </a:t>
            </a:r>
            <a:r>
              <a:rPr lang="en-US" i="1" dirty="0"/>
              <a:t>x</a:t>
            </a:r>
            <a:r>
              <a:rPr lang="en-US" dirty="0"/>
              <a:t>%)</a:t>
            </a:r>
          </a:p>
          <a:p>
            <a:r>
              <a:rPr lang="en-US" dirty="0"/>
              <a:t>5.  Calc (estimated) Sum the Present Value (LS) for all years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61F0431-5F94-4F1C-B861-A5847FE47460}"/>
              </a:ext>
            </a:extLst>
          </p:cNvPr>
          <p:cNvSpPr txBox="1"/>
          <p:nvPr/>
        </p:nvSpPr>
        <p:spPr>
          <a:xfrm rot="5400000">
            <a:off x="6405815" y="2247428"/>
            <a:ext cx="26161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200" dirty="0"/>
              <a:t>}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69B702A-259C-4E67-8322-E443A6936154}"/>
              </a:ext>
            </a:extLst>
          </p:cNvPr>
          <p:cNvCxnSpPr>
            <a:cxnSpLocks/>
          </p:cNvCxnSpPr>
          <p:nvPr/>
        </p:nvCxnSpPr>
        <p:spPr>
          <a:xfrm>
            <a:off x="4800600" y="2860159"/>
            <a:ext cx="0" cy="3200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40E23475-D5D5-4761-94DA-B8AB2BEC6AA3}"/>
              </a:ext>
            </a:extLst>
          </p:cNvPr>
          <p:cNvSpPr txBox="1"/>
          <p:nvPr/>
        </p:nvSpPr>
        <p:spPr>
          <a:xfrm>
            <a:off x="4200045" y="578465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Now</a:t>
            </a:r>
          </a:p>
        </p:txBody>
      </p:sp>
    </p:spTree>
    <p:extLst>
      <p:ext uri="{BB962C8B-B14F-4D97-AF65-F5344CB8AC3E}">
        <p14:creationId xmlns:p14="http://schemas.microsoft.com/office/powerpoint/2010/main" val="2332678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Shrewd</a:t>
            </a:r>
            <a:r>
              <a:rPr lang="en-US" dirty="0"/>
              <a:t> Spreadsheeting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4562"/>
            <a:ext cx="8229600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Consider starting with the Excel workbook on the web page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It already has the data, and…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You can extend the years down in the same worksheet as desired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You can add anything you like with new worksheets as desired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Try to do everything for a </a:t>
            </a:r>
            <a:r>
              <a:rPr lang="en-US" sz="2400" i="1" dirty="0"/>
              <a:t>single row</a:t>
            </a:r>
            <a:r>
              <a:rPr lang="en-US" sz="2400" dirty="0"/>
              <a:t> first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Add the </a:t>
            </a:r>
            <a:r>
              <a:rPr lang="en-US" sz="2000" i="1" dirty="0"/>
              <a:t>discount rate </a:t>
            </a:r>
            <a:r>
              <a:rPr lang="en-US" sz="2000" dirty="0"/>
              <a:t> and </a:t>
            </a:r>
            <a:r>
              <a:rPr lang="en-US" sz="2000" i="1" dirty="0"/>
              <a:t>tax rate </a:t>
            </a:r>
            <a:r>
              <a:rPr lang="en-US" sz="2000" dirty="0"/>
              <a:t>to the top of the spreadsheet, and…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Check to make sure which formulas require an </a:t>
            </a:r>
            <a:r>
              <a:rPr lang="en-US" sz="2000" i="1" dirty="0"/>
              <a:t>absolute</a:t>
            </a:r>
            <a:r>
              <a:rPr lang="en-US" sz="2000" dirty="0"/>
              <a:t> cell reference and which formulas can be left as a (default) </a:t>
            </a:r>
            <a:r>
              <a:rPr lang="en-US" sz="2000" i="1" dirty="0"/>
              <a:t>relative</a:t>
            </a:r>
            <a:r>
              <a:rPr lang="en-US" sz="2000" dirty="0"/>
              <a:t> cell reference, and…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Then, you can “copy-and-paste” the existing, </a:t>
            </a:r>
            <a:r>
              <a:rPr lang="en-US" sz="2000" i="1" dirty="0"/>
              <a:t>first row</a:t>
            </a:r>
            <a:r>
              <a:rPr lang="en-US" sz="2000" dirty="0"/>
              <a:t> to the new, </a:t>
            </a:r>
            <a:r>
              <a:rPr lang="en-US" sz="2000" i="1" dirty="0"/>
              <a:t>subsequent rows</a:t>
            </a:r>
            <a:r>
              <a:rPr lang="en-US" sz="2000" dirty="0"/>
              <a:t>, and…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Add any </a:t>
            </a:r>
            <a:r>
              <a:rPr lang="en-US" sz="2000" i="1" dirty="0"/>
              <a:t>totals</a:t>
            </a:r>
            <a:r>
              <a:rPr lang="en-US" sz="2000" dirty="0"/>
              <a:t> or </a:t>
            </a:r>
            <a:r>
              <a:rPr lang="en-US" sz="2000" i="1" dirty="0"/>
              <a:t>summaries</a:t>
            </a:r>
            <a:r>
              <a:rPr lang="en-US" sz="2000" dirty="0"/>
              <a:t> needed at the bottom, and…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u="sng" dirty="0"/>
              <a:t>Double-check your work</a:t>
            </a:r>
            <a:r>
              <a:rPr lang="en-US" sz="20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1FD94-992F-4CB2-AF3E-ECFB9D8DC22A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2247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Reproducible</a:t>
            </a:r>
            <a:r>
              <a:rPr lang="en-US" dirty="0"/>
              <a:t> Spreadsheeting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Design and develop your spreadsheet well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So you can understand it </a:t>
            </a:r>
            <a:r>
              <a:rPr lang="en-US" sz="2000" i="1" dirty="0"/>
              <a:t>later</a:t>
            </a:r>
            <a:r>
              <a:rPr lang="en-US" sz="2000" dirty="0"/>
              <a:t>, and …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So others can understand it </a:t>
            </a:r>
            <a:r>
              <a:rPr lang="en-US" sz="2000" i="1" dirty="0"/>
              <a:t>now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Your spreadsheet should be well documented…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Use labels for </a:t>
            </a:r>
            <a:r>
              <a:rPr lang="en-US" sz="2000" i="1" dirty="0"/>
              <a:t>rows</a:t>
            </a:r>
            <a:r>
              <a:rPr lang="en-US" sz="2000" dirty="0"/>
              <a:t> and </a:t>
            </a:r>
            <a:r>
              <a:rPr lang="en-US" sz="2000" i="1" dirty="0"/>
              <a:t>columns</a:t>
            </a:r>
            <a:r>
              <a:rPr lang="en-US" sz="2000" dirty="0"/>
              <a:t> (and sometimes even for </a:t>
            </a:r>
            <a:r>
              <a:rPr lang="en-US" sz="2000" i="1" dirty="0"/>
              <a:t>cells</a:t>
            </a:r>
            <a:r>
              <a:rPr lang="en-US" sz="20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Your spreadsheet should be able to be reused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Design it as if you are likely to need this spreadsheet again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Your spreadsheet should have no “hardcoding”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That is, don’t bury constants in formulas…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Put constants in individual cells and use absolute references (sometimes absolute cell references not just relative cell references)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Remember too: You need to explain everything in the narrative (main body) of the main word processor document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1FD94-992F-4CB2-AF3E-ECFB9D8DC22A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955314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4837</TotalTime>
  <Words>877</Words>
  <Application>Microsoft Office PowerPoint</Application>
  <PresentationFormat>On-screen Show (4:3)</PresentationFormat>
  <Paragraphs>107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Consolas</vt:lpstr>
      <vt:lpstr>Corbel</vt:lpstr>
      <vt:lpstr>Default Design</vt:lpstr>
      <vt:lpstr>BUS 312 Artisan Emporium Case</vt:lpstr>
      <vt:lpstr>Preliminary Questions (1/2)</vt:lpstr>
      <vt:lpstr>Preliminary Questions (2/2)</vt:lpstr>
      <vt:lpstr>Economics Issue</vt:lpstr>
      <vt:lpstr>Statistics Issue (Descriptive)</vt:lpstr>
      <vt:lpstr>Statistics Issue (Regression)</vt:lpstr>
      <vt:lpstr>Accounting Issue</vt:lpstr>
      <vt:lpstr>Shrewd Spreadsheeting</vt:lpstr>
      <vt:lpstr>Reproducible Spreadsheeting</vt:lpstr>
    </vt:vector>
  </TitlesOfParts>
  <Company>CSU, Northridge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Science in L.A.'s “Silicon Beach”: “Shadow” Vocation or “Emergent” Profession?</dc:title>
  <dc:creator>wsmith</dc:creator>
  <cp:lastModifiedBy>Wayne Smith</cp:lastModifiedBy>
  <cp:revision>455</cp:revision>
  <cp:lastPrinted>2018-09-04T20:55:41Z</cp:lastPrinted>
  <dcterms:created xsi:type="dcterms:W3CDTF">2010-10-28T16:48:55Z</dcterms:created>
  <dcterms:modified xsi:type="dcterms:W3CDTF">2024-02-16T06:31:41Z</dcterms:modified>
</cp:coreProperties>
</file>